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341" r:id="rId16"/>
    <p:sldId id="293" r:id="rId17"/>
    <p:sldId id="294" r:id="rId18"/>
    <p:sldId id="295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40" r:id="rId28"/>
    <p:sldId id="305" r:id="rId29"/>
    <p:sldId id="258" r:id="rId30"/>
    <p:sldId id="280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24" r:id="rId43"/>
    <p:sldId id="327" r:id="rId44"/>
    <p:sldId id="326" r:id="rId45"/>
    <p:sldId id="328" r:id="rId46"/>
    <p:sldId id="329" r:id="rId47"/>
    <p:sldId id="330" r:id="rId48"/>
    <p:sldId id="331" r:id="rId49"/>
    <p:sldId id="332" r:id="rId50"/>
    <p:sldId id="333" r:id="rId51"/>
    <p:sldId id="334" r:id="rId52"/>
    <p:sldId id="336" r:id="rId53"/>
    <p:sldId id="337" r:id="rId54"/>
    <p:sldId id="339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38" r:id="rId6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0C2C0-2437-467F-8966-62F874AF7987}" type="datetimeFigureOut">
              <a:rPr lang="tr-TR" smtClean="0"/>
              <a:pPr/>
              <a:t>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12B27-6AC3-4556-9FE0-245EFF199A3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talup.net/blog/pedagoji-ve-pedagog-nedir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tr-TR" sz="6000" b="1" dirty="0" smtClean="0">
                <a:solidFill>
                  <a:srgbClr val="FFFF00"/>
                </a:solidFill>
              </a:rPr>
              <a:t>NEDİR BU ERGENLİK? </a:t>
            </a:r>
            <a:endParaRPr lang="tr-TR" sz="6000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3429000"/>
            <a:ext cx="6615114" cy="1471626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tr-TR" sz="4000" b="1" dirty="0" smtClean="0">
                <a:solidFill>
                  <a:srgbClr val="FFFF00"/>
                </a:solidFill>
              </a:rPr>
              <a:t>NURDOĞAN DEMİRAY</a:t>
            </a:r>
          </a:p>
          <a:p>
            <a:r>
              <a:rPr lang="tr-TR" sz="4000" b="1" dirty="0" smtClean="0">
                <a:solidFill>
                  <a:srgbClr val="FFFF00"/>
                </a:solidFill>
              </a:rPr>
              <a:t>REHBER ÖĞRT./PSK.DAN.</a:t>
            </a:r>
            <a:endParaRPr lang="tr-TR" sz="4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85720" y="1071546"/>
            <a:ext cx="8572560" cy="4786346"/>
          </a:xfrm>
          <a:prstGeom prst="rect">
            <a:avLst/>
          </a:prstGeom>
          <a:solidFill>
            <a:srgbClr val="002060"/>
          </a:solidFill>
        </p:spPr>
        <p:txBody>
          <a:bodyPr>
            <a:normAutofit fontScale="850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3-6 </a:t>
            </a: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YAŞ DÖNEMİ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GELİŞİM ÖZELLİKLERİ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lang="tr-TR" sz="4800" b="1" dirty="0" smtClean="0">
              <a:solidFill>
                <a:srgbClr val="FF0000"/>
              </a:solidFill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lang="tr-TR" sz="6500" b="1" dirty="0" smtClean="0">
                <a:solidFill>
                  <a:srgbClr val="FF0000"/>
                </a:solidFill>
              </a:rPr>
              <a:t>Girişimcilik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lang="tr-TR" sz="6500" b="1" dirty="0" smtClean="0">
                <a:solidFill>
                  <a:srgbClr val="FF0000"/>
                </a:solidFill>
              </a:rPr>
              <a:t>Suçluluk</a:t>
            </a:r>
            <a:endParaRPr kumimoji="0" lang="tr-TR" sz="65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tr-TR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14348" y="1071546"/>
            <a:ext cx="8001056" cy="4857784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 becerileri oldukça gelişmiştir. Kalem kullanmaya, çizgiler çizmeye başlarlar.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Dış dünyaya ve olgulara ilişkin </a:t>
            </a: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sorular sorarlar</a:t>
            </a: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çok meraklıdırlar.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71472" y="714356"/>
            <a:ext cx="7858180" cy="5434034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Sosyal anlamda çok gelişmiştirler. Başka çocuklarla bir arada olmaktan keyif duyarlar.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 merkezcilik daha da azalmış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olduğu için grup oyunlarında daha az sorun yaşarlar.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6" y="928670"/>
            <a:ext cx="8001056" cy="492761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Özellikle bu dönemde çocuk çevresindeki </a:t>
            </a: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yetişkinlerin sorun çözme biçimlerini taklit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eder.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Anne-babaların özellikle bu dönemde 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çocuğun sosyal yönünü geliştirecek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 tavır içinde olmaları önemlidir.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14348" y="642918"/>
            <a:ext cx="7524776" cy="57864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Zihinsel gelişimi için çocukların sorularına uygun ve doğru yanıtlar bulunması, </a:t>
            </a: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öğrenme isteklerinin kırılmaması açısından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önem taşır.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Bu dönem çocuklar çok hareketlenirler. Kazaların en fazla rastlandığı yaş 4 yaş civarıdır. </a:t>
            </a: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42852"/>
            <a:ext cx="85725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 smtClean="0"/>
              <a:t>3-6 yaş dönemi çocuğun, arkadaşlarıyla ilişkilerini yapılandırabildiği dönemdir. Yaş itibariyle </a:t>
            </a:r>
            <a:r>
              <a:rPr lang="tr-TR" sz="2000" b="1" dirty="0" smtClean="0">
                <a:solidFill>
                  <a:srgbClr val="FF0000"/>
                </a:solidFill>
              </a:rPr>
              <a:t>biraz saldırganlık dürtüleri olabilir </a:t>
            </a:r>
            <a:r>
              <a:rPr lang="tr-TR" sz="2000" dirty="0" smtClean="0"/>
              <a:t>ancak bu isteği oyun veya oyuncaklarla tatmin edebilirler. Sağlıklı olan budur. Elbette bu hususta ailelerin rehberliği önemlidir. Baş edemediğiniz durumlarda </a:t>
            </a:r>
            <a:r>
              <a:rPr lang="tr-TR" sz="2000" dirty="0" smtClean="0">
                <a:hlinkClick r:id="rId2"/>
              </a:rPr>
              <a:t>pedagog</a:t>
            </a:r>
            <a:r>
              <a:rPr lang="tr-TR" sz="2000" dirty="0" smtClean="0"/>
              <a:t> desteği almanızı tavsiye ederiz.</a:t>
            </a:r>
          </a:p>
          <a:p>
            <a:endParaRPr lang="tr-TR" sz="2000" dirty="0" smtClean="0"/>
          </a:p>
          <a:p>
            <a:r>
              <a:rPr lang="tr-TR" sz="2000" dirty="0" smtClean="0"/>
              <a:t>Ebeveynler, </a:t>
            </a:r>
            <a:r>
              <a:rPr lang="tr-TR" sz="2400" b="1" dirty="0" smtClean="0">
                <a:solidFill>
                  <a:srgbClr val="FF0000"/>
                </a:solidFill>
              </a:rPr>
              <a:t>çocukların kavga etmelerini bir suç değil</a:t>
            </a:r>
            <a:r>
              <a:rPr lang="tr-TR" sz="2000" dirty="0" smtClean="0"/>
              <a:t>; güçlü bir dürtü olarak değerlendirmeli ve </a:t>
            </a:r>
            <a:r>
              <a:rPr lang="tr-TR" sz="2000" b="1" dirty="0" smtClean="0">
                <a:solidFill>
                  <a:srgbClr val="FF0000"/>
                </a:solidFill>
              </a:rPr>
              <a:t>olumlu yaklaşım sergileyerek önlemedirler</a:t>
            </a:r>
            <a:r>
              <a:rPr lang="tr-TR" sz="2000" dirty="0" smtClean="0"/>
              <a:t>. Şiddete eğilimi olan çocuğa sözel veya fiziksel şiddet ile terbiye uygulamak, </a:t>
            </a:r>
            <a:r>
              <a:rPr lang="tr-TR" sz="2000" b="1" dirty="0" smtClean="0">
                <a:solidFill>
                  <a:srgbClr val="FF0000"/>
                </a:solidFill>
              </a:rPr>
              <a:t>olsa olsa şiddet eğilimini artırır</a:t>
            </a:r>
            <a:r>
              <a:rPr lang="tr-TR" sz="2000" dirty="0" smtClean="0"/>
              <a:t>. İleri dönemlerde ise başkalarının hayat görüşüne saygısı olmayan, çevresindekileri kendi görüşlerine uygun davranmaya zorlayan, egosu yüksek bireylere dönüşebilirler.</a:t>
            </a:r>
          </a:p>
          <a:p>
            <a:endParaRPr lang="tr-TR" sz="2000" dirty="0" smtClean="0"/>
          </a:p>
          <a:p>
            <a:r>
              <a:rPr lang="tr-TR" sz="2000" dirty="0" smtClean="0"/>
              <a:t>Bu dönem olumlu atlatılırsa, </a:t>
            </a:r>
            <a:r>
              <a:rPr lang="tr-TR" sz="2000" b="1" dirty="0" smtClean="0">
                <a:solidFill>
                  <a:srgbClr val="FF0000"/>
                </a:solidFill>
              </a:rPr>
              <a:t>karşısındakine saygılı, sorumluluk sahibi birey olma yolunda güçlü temeller atılır.</a:t>
            </a:r>
          </a:p>
          <a:p>
            <a:endParaRPr lang="tr-TR" sz="2000" dirty="0" smtClean="0"/>
          </a:p>
          <a:p>
            <a:r>
              <a:rPr lang="tr-TR" sz="2000" dirty="0" smtClean="0"/>
              <a:t>Dikkat ederseniz evrelerde, </a:t>
            </a:r>
            <a:r>
              <a:rPr lang="tr-TR" sz="2000" b="1" dirty="0" smtClean="0">
                <a:solidFill>
                  <a:srgbClr val="FF0000"/>
                </a:solidFill>
              </a:rPr>
              <a:t>yeni bir davranışın açığa çıkması ve bu davranışa gelen çevre (aile) tepkisi söz konusudur.</a:t>
            </a:r>
            <a:r>
              <a:rPr lang="tr-TR" sz="2000" dirty="0" smtClean="0"/>
              <a:t>  Şiddet eğilimi var, karşılığında ise cezalandırılma veya olumlu bir şekilde yönlendirilme var. İşte tüm bu yeni davranışlar ve yeni davranışlara verilen tepkiler çocuğun kişilik kazanımında etkili faktörlerdir.</a:t>
            </a:r>
            <a:endParaRPr lang="tr-TR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95288" y="1052513"/>
            <a:ext cx="8424862" cy="4662487"/>
          </a:xfrm>
          <a:prstGeom prst="rect">
            <a:avLst/>
          </a:prstGeom>
          <a:solidFill>
            <a:srgbClr val="002060"/>
          </a:solidFill>
        </p:spPr>
        <p:txBody>
          <a:bodyPr>
            <a:normAutofit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İLKOKUL DÖNEMİ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6-11</a:t>
            </a:r>
            <a:r>
              <a:rPr kumimoji="0" lang="tr-T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Yaşlar Arası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5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lang="tr-TR" sz="5400" b="1" dirty="0" smtClean="0">
                <a:solidFill>
                  <a:srgbClr val="FF0000"/>
                </a:solidFill>
              </a:rPr>
              <a:t>Üretkenlik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lang="tr-TR" sz="5400" b="1" dirty="0" smtClean="0">
                <a:solidFill>
                  <a:srgbClr val="FF0000"/>
                </a:solidFill>
              </a:rPr>
              <a:t>Aşağılık Duygusu</a:t>
            </a:r>
            <a:endParaRPr kumimoji="0" lang="tr-TR" sz="5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500034" y="428604"/>
            <a:ext cx="8215370" cy="5594369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Çocuğun 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aile yuvasından çıkıp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dış dünyaya açıldığı toplumsal çevreye iyice karıştığı çağdır.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Cinsel kimliklerini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kazanır, </a:t>
            </a:r>
            <a:r>
              <a:rPr kumimoji="0" lang="tr-TR" sz="44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bağımlılığı azalır.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Konuşma yeteneği, söz dağarcığı çok gelişmiştir.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14282" y="357166"/>
            <a:ext cx="8572560" cy="585791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Beden, hareket ve dil gelişiminin hızlanır.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tr-TR" sz="3600" dirty="0" smtClean="0"/>
              <a:t>Mantıksal düşünme, sayı, zaman, mekan, boyut, hacim, uzaklık kavramları yerleştir.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tr-TR" sz="3600" dirty="0" smtClean="0"/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tr-TR" sz="3600" dirty="0" smtClean="0"/>
              <a:t> Daha önceleri </a:t>
            </a:r>
            <a:r>
              <a:rPr lang="tr-TR" sz="3600" b="1" dirty="0" smtClean="0">
                <a:solidFill>
                  <a:srgbClr val="FF0000"/>
                </a:solidFill>
              </a:rPr>
              <a:t>anne ve babayla kurulan özdeşime, öğretmen ve arkadaşların eklenir.</a:t>
            </a:r>
          </a:p>
          <a:p>
            <a:pPr marL="342900" indent="-342900" algn="ctr">
              <a:spcBef>
                <a:spcPct val="20000"/>
              </a:spcBef>
              <a:defRPr/>
            </a:pPr>
            <a:endParaRPr lang="tr-TR" sz="3600" dirty="0" smtClean="0"/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00034" y="1143000"/>
            <a:ext cx="8215370" cy="4911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Aileden kazandığı değerlerin yanında kendisinin de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kendi yargılarını oluşturmaya başlar.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Eleştirel düşüncenin arttığını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gözlenir.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Ergenlik ve Sağlık Konu Anlatımı | Talebemektebi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6286544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>
            <a:off x="2000232" y="150017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0034" y="214290"/>
            <a:ext cx="8072494" cy="6429420"/>
          </a:xfrm>
          <a:prstGeom prst="rect">
            <a:avLst/>
          </a:prstGeom>
        </p:spPr>
        <p:txBody>
          <a:bodyPr/>
          <a:lstStyle/>
          <a:p>
            <a:pPr marL="1143000" marR="0" lvl="2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Oyun sokağa kaymıştır, arkadaşlarıyla</a:t>
            </a:r>
            <a:r>
              <a:rPr kumimoji="0" lang="tr-TR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oynamayı, kurallı oynamayı ve övünmeyi severler. Oyun çocuğu gibi canlı ve hareketlidir.Evde pahalı oyuncaklarla oynamak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yerine toz içinde yırtık top peşinde koşmayı tercih eder.</a:t>
            </a:r>
          </a:p>
          <a:p>
            <a:pPr marL="1143000" marR="0" lvl="2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43000" marR="0" lvl="2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Özellikle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erkek öğrenciler arasında gruplar kurulur.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Filmlerden özenip yalandan kavgaya tutuşurlar.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2844" y="714356"/>
            <a:ext cx="8501122" cy="5562600"/>
          </a:xfrm>
          <a:prstGeom prst="rect">
            <a:avLst/>
          </a:prstGeom>
        </p:spPr>
        <p:txBody>
          <a:bodyPr/>
          <a:lstStyle/>
          <a:p>
            <a:pPr marL="990600" marR="0" lvl="1" indent="-5334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Alay etme ve </a:t>
            </a:r>
            <a:r>
              <a:rPr kumimoji="0" lang="tr-TR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sivrilmek hoşlarına </a:t>
            </a: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gider. </a:t>
            </a:r>
          </a:p>
          <a:p>
            <a:pPr marL="990600" marR="0" lvl="1" indent="-5334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 2" pitchFamily="18" charset="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Başkalarının eksik, kendilerinin güçlü yanlarını ortaya çıkarırlar.</a:t>
            </a:r>
          </a:p>
          <a:p>
            <a:pPr marL="990600" marR="0" lvl="1" indent="-5334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 2" pitchFamily="18" charset="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Vurdulu-kırdılı,Macera filmlerine, çizgi romanlara merak sararlar. </a:t>
            </a:r>
            <a:r>
              <a:rPr kumimoji="0" lang="tr-TR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Kartpostal biriktirme, sakız ve yiyecek ambalajlarından çıkan resimleri biriktirme bu yaşlarda başlar.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04800" y="914400"/>
            <a:ext cx="8229600" cy="5410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Kız ve erkekler ayrı ayrı gruplaşırlar.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Erkekler kızları sulu gözlü, şımarık, kızlarda erkekleri kaba, terbiyesiz bulurlar. </a:t>
            </a: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 2"/>
              <a:buNone/>
              <a:tabLst/>
              <a:defRPr/>
            </a:pPr>
            <a:endParaRPr kumimoji="0" lang="tr-T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2. ve 3.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sınıflarda erkek öğrenci kızlarla yan yana oturmak istemez.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Buna karşılık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erkek öğrenciler kızları kızdırır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eşyalarını kaçırır ve bunu yapmaktan hoşlanırlar. </a:t>
            </a:r>
          </a:p>
          <a:p>
            <a:pPr marL="990600" marR="0" lvl="1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6" y="1066801"/>
            <a:ext cx="8215370" cy="4291026"/>
          </a:xfrm>
          <a:prstGeom prst="rect">
            <a:avLst/>
          </a:prstGeom>
        </p:spPr>
        <p:txBody>
          <a:bodyPr/>
          <a:lstStyle/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 çağda kuruntu ve saplantı sık görülür. </a:t>
            </a: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Evden dışarı çıkmıştır.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Evden dışarı çıkmamış çocuk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okula gitmek istemez, "karnım ağrıyor" der, bahane eder. </a:t>
            </a:r>
          </a:p>
          <a:p>
            <a:pPr marL="990600" marR="0" lvl="1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85720" y="642918"/>
            <a:ext cx="8429684" cy="55721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40080" marR="0" lvl="1" indent="-246888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Tx/>
              <a:buChar char="•"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Anne- babadan bir süre ayrı kalmış,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 yakınını kaybetmiş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deprem, sel, yangın gibi afetle karşılaşmış çocuklar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uğradıkları travma neticesinde okula korkarak gitmeye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başlar.</a:t>
            </a:r>
          </a:p>
          <a:p>
            <a:pPr marL="640080" marR="0" lvl="1" indent="-246888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 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Sürekli evi düşünen bu çocuklar okuma ve öğrenmeye kendini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veremez. 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 2"/>
              <a:buChar char=""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9" y="914400"/>
            <a:ext cx="8286808" cy="5638800"/>
          </a:xfrm>
          <a:prstGeom prst="rect">
            <a:avLst/>
          </a:prstGeom>
        </p:spPr>
        <p:txBody>
          <a:bodyPr/>
          <a:lstStyle/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Okula iyi bir başlangıç, gelecek öğrenimi olumlu etkiler.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Öğretmen, anne-baba yerine geçer.</a:t>
            </a: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 2" pitchFamily="18" charset="2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Büyüme hızını yitirmiştir.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Dengeleri yerindedir. El kol becerileri artmıştır. </a:t>
            </a: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buFont typeface="Wingdings 2" pitchFamily="18" charset="2"/>
              <a:buNone/>
              <a:tabLst/>
              <a:defRPr/>
            </a:pPr>
            <a:endParaRPr kumimoji="0" lang="tr-T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Doğru ile yanlışı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güzel ile çirkini, iyi ile kötüyü ayırt edebilir.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857224" y="914400"/>
            <a:ext cx="7786742" cy="5486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Somut düşünceden soyut düşünceye geçiş başlar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Sayı, uzay, zaman kavramları yerleşmiştir. Hayal ile gerçeği daha kolay ayırt edebilir. </a:t>
            </a: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Char char=""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Çocuk için öğretmen her şeyi bilen, yanılmayan insandır.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Öğretmen çocuk için itici güçtür. </a:t>
            </a:r>
          </a:p>
          <a:p>
            <a:pPr marL="990600" marR="0" lvl="1" indent="-5334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42853"/>
            <a:ext cx="750099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 smtClean="0"/>
              <a:t>Bu dönemde eğitim</a:t>
            </a:r>
            <a:r>
              <a:rPr lang="tr-TR" sz="3200" b="1" dirty="0" smtClean="0">
                <a:solidFill>
                  <a:srgbClr val="FF0000"/>
                </a:solidFill>
              </a:rPr>
              <a:t>, okul başarısı oldukça önemlidir </a:t>
            </a:r>
            <a:r>
              <a:rPr lang="tr-TR" sz="3200" b="1" dirty="0" smtClean="0"/>
              <a:t>ve unutulmamalıdır ki eğitim önce ailede başlar. Çocuğunuzda öğrenme bozukluğu olabilir, dikkat eksikliği olabilir, üstün zekalı olabilir , hiperaktif olabilir, henüz zeka potansiyelini keşfetmemiş olabilir.</a:t>
            </a:r>
            <a:r>
              <a:rPr lang="tr-TR" sz="3200" dirty="0" smtClean="0"/>
              <a:t> </a:t>
            </a:r>
            <a:endParaRPr lang="tr-TR" sz="3200" dirty="0"/>
          </a:p>
        </p:txBody>
      </p:sp>
      <p:sp>
        <p:nvSpPr>
          <p:cNvPr id="3" name="Rectangle 2"/>
          <p:cNvSpPr/>
          <p:nvPr/>
        </p:nvSpPr>
        <p:spPr>
          <a:xfrm>
            <a:off x="785786" y="3857628"/>
            <a:ext cx="72866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 smtClean="0"/>
              <a:t>Bunların tamamı </a:t>
            </a:r>
            <a:r>
              <a:rPr lang="tr-TR" sz="3200" b="1" dirty="0" smtClean="0">
                <a:solidFill>
                  <a:srgbClr val="FF0000"/>
                </a:solidFill>
              </a:rPr>
              <a:t>erken teşhis ile müdahale edilebilir konulardır. </a:t>
            </a:r>
            <a:r>
              <a:rPr lang="tr-TR" sz="3200" dirty="0" smtClean="0"/>
              <a:t>Bu yüzden aileler, </a:t>
            </a:r>
            <a:r>
              <a:rPr lang="tr-TR" sz="3200" b="1" dirty="0" smtClean="0">
                <a:solidFill>
                  <a:srgbClr val="FF0000"/>
                </a:solidFill>
              </a:rPr>
              <a:t>olumsuz gördükleri durumları eleştirip suçlamak yerine uzman yorumuyla değerlendirmelidirler.</a:t>
            </a:r>
            <a:endParaRPr lang="tr-TR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5720" y="857232"/>
            <a:ext cx="8572560" cy="5286412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ERGENLİKDÖNEMİ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VE GENEL ÖZELLİKLERİ</a:t>
            </a: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(10- 20 YAŞ)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4800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4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Kimlik Kazanımı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5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Kimlik Karmaşası</a:t>
            </a: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tr-TR" sz="4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1000100" y="152400"/>
            <a:ext cx="7072362" cy="1116013"/>
          </a:xfrm>
          <a:solidFill>
            <a:srgbClr val="7030A0"/>
          </a:solidFill>
        </p:spPr>
        <p:txBody>
          <a:bodyPr/>
          <a:lstStyle/>
          <a:p>
            <a:pPr eaLnBrk="1" hangingPunct="1"/>
            <a:r>
              <a:rPr lang="tr-TR" b="1" dirty="0" smtClean="0">
                <a:solidFill>
                  <a:srgbClr val="FF0000"/>
                </a:solidFill>
              </a:rPr>
              <a:t>    </a:t>
            </a:r>
            <a:r>
              <a:rPr lang="tr-TR" b="1" dirty="0" smtClean="0">
                <a:solidFill>
                  <a:srgbClr val="FFFF00"/>
                </a:solidFill>
              </a:rPr>
              <a:t>ERGENLİK NEDİR?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dirty="0" smtClean="0">
                <a:solidFill>
                  <a:srgbClr val="FF3300"/>
                </a:solidFill>
              </a:rPr>
              <a:t>		</a:t>
            </a:r>
          </a:p>
        </p:txBody>
      </p:sp>
      <p:sp>
        <p:nvSpPr>
          <p:cNvPr id="159753" name="Rectangle 9"/>
          <p:cNvSpPr>
            <a:spLocks noChangeArrowheads="1"/>
          </p:cNvSpPr>
          <p:nvPr/>
        </p:nvSpPr>
        <p:spPr bwMode="auto">
          <a:xfrm>
            <a:off x="285720" y="1285860"/>
            <a:ext cx="864399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buClr>
                <a:schemeClr val="tx2"/>
              </a:buClr>
              <a:defRPr/>
            </a:pPr>
            <a:r>
              <a:rPr lang="tr-TR" sz="3200" b="1" u="sng" dirty="0">
                <a:solidFill>
                  <a:srgbClr val="FF0000"/>
                </a:solidFill>
              </a:rPr>
              <a:t>Çocukluktan </a:t>
            </a:r>
            <a:r>
              <a:rPr lang="tr-TR" sz="3200" b="1" u="sng" dirty="0" smtClean="0">
                <a:solidFill>
                  <a:srgbClr val="FF0000"/>
                </a:solidFill>
              </a:rPr>
              <a:t>Yetişkinliğe </a:t>
            </a:r>
            <a:r>
              <a:rPr lang="tr-TR" sz="3200" b="1" dirty="0"/>
              <a:t>geçiş dönemi olan,</a:t>
            </a:r>
          </a:p>
          <a:p>
            <a:pPr algn="ctr">
              <a:buClr>
                <a:schemeClr val="tx2"/>
              </a:buClr>
              <a:defRPr/>
            </a:pPr>
            <a:r>
              <a:rPr lang="tr-TR" sz="3200" b="1" dirty="0"/>
              <a:t>Zaman sınırları kişiye göre değişebilen,</a:t>
            </a:r>
          </a:p>
          <a:p>
            <a:pPr algn="ctr">
              <a:buClr>
                <a:schemeClr val="tx2"/>
              </a:buClr>
              <a:defRPr/>
            </a:pPr>
            <a:r>
              <a:rPr lang="tr-TR" sz="3200" b="1" dirty="0"/>
              <a:t>Genelde </a:t>
            </a:r>
            <a:r>
              <a:rPr lang="tr-TR" sz="3200" b="1" u="sng" dirty="0">
                <a:solidFill>
                  <a:srgbClr val="FF0000"/>
                </a:solidFill>
              </a:rPr>
              <a:t>10-20 yaş arasını </a:t>
            </a:r>
            <a:r>
              <a:rPr lang="tr-TR" sz="3200" b="1" dirty="0"/>
              <a:t>kapsayan,</a:t>
            </a:r>
          </a:p>
          <a:p>
            <a:pPr algn="ctr">
              <a:buClr>
                <a:schemeClr val="tx2"/>
              </a:buClr>
              <a:defRPr/>
            </a:pPr>
            <a:r>
              <a:rPr lang="tr-TR" sz="3200" b="1" dirty="0"/>
              <a:t>Hızlı büyüme ve gelişmenin görüldüğü, </a:t>
            </a:r>
          </a:p>
          <a:p>
            <a:pPr algn="ctr">
              <a:buClr>
                <a:schemeClr val="tx2"/>
              </a:buClr>
              <a:defRPr/>
            </a:pPr>
            <a:r>
              <a:rPr lang="tr-TR" sz="3200" b="1" dirty="0"/>
              <a:t>Fiziksel,sosyal,zihinsel ve psikolojik	değişimlerin yaşandığı evredir.</a:t>
            </a:r>
          </a:p>
          <a:p>
            <a:pPr algn="ctr">
              <a:defRPr/>
            </a:pPr>
            <a:endParaRPr lang="tr-TR" sz="3200" b="1" i="1" dirty="0"/>
          </a:p>
          <a:p>
            <a:pPr algn="ctr">
              <a:defRPr/>
            </a:pPr>
            <a:r>
              <a:rPr lang="tr-TR" sz="3200" b="1" dirty="0"/>
              <a:t>“BİREYİN </a:t>
            </a:r>
            <a:r>
              <a:rPr lang="tr-TR" sz="3200" b="1" u="sng" dirty="0">
                <a:solidFill>
                  <a:srgbClr val="FF0000"/>
                </a:solidFill>
              </a:rPr>
              <a:t>HEM KENDİSİ </a:t>
            </a:r>
            <a:r>
              <a:rPr lang="tr-TR" sz="3200" b="1" dirty="0"/>
              <a:t>İLE </a:t>
            </a:r>
            <a:r>
              <a:rPr lang="tr-TR" sz="3200" b="1" u="sng" dirty="0">
                <a:solidFill>
                  <a:srgbClr val="FF0000"/>
                </a:solidFill>
              </a:rPr>
              <a:t>HEM DE ÇEVRESİ </a:t>
            </a:r>
            <a:r>
              <a:rPr lang="tr-TR" sz="3200" b="1" dirty="0"/>
              <a:t>İLE </a:t>
            </a:r>
            <a:r>
              <a:rPr lang="tr-TR" sz="3200" b="1" dirty="0">
                <a:solidFill>
                  <a:srgbClr val="FF0000"/>
                </a:solidFill>
              </a:rPr>
              <a:t>ÇATIŞMA YAŞADIĞI </a:t>
            </a:r>
            <a:r>
              <a:rPr lang="tr-TR" sz="3200" b="1" dirty="0"/>
              <a:t>BİR DÖNEMDİR”.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000100" y="714356"/>
            <a:ext cx="7315200" cy="5072098"/>
          </a:xfrm>
          <a:prstGeom prst="rect">
            <a:avLst/>
          </a:prstGeom>
          <a:solidFill>
            <a:srgbClr val="002060"/>
          </a:solidFill>
        </p:spPr>
        <p:txBody>
          <a:bodyPr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0- 3</a:t>
            </a: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YAŞ DÖNEMİ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GELİŞİM ÖZELLİKLERİ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Kendine</a:t>
            </a:r>
            <a:r>
              <a:rPr kumimoji="0" lang="tr-TR" sz="4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Güven-Bağımsızlık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lang="tr-TR" sz="4800" b="1" dirty="0" smtClean="0">
                <a:solidFill>
                  <a:srgbClr val="FF0000"/>
                </a:solidFill>
              </a:rPr>
              <a:t>Güvensizlik-Utanç</a:t>
            </a:r>
            <a:endParaRPr kumimoji="0" lang="tr-TR" sz="4800" b="1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4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Çocuk ve Ergenlerde Öfke Kontrolü | Uzman Klinik Psikolog Deniz Akınc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214422"/>
            <a:ext cx="4214842" cy="521497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3" name="TextBox 2"/>
          <p:cNvSpPr txBox="1"/>
          <p:nvPr/>
        </p:nvSpPr>
        <p:spPr>
          <a:xfrm>
            <a:off x="6357950" y="142852"/>
            <a:ext cx="264320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600" dirty="0" smtClean="0">
                <a:solidFill>
                  <a:srgbClr val="FF0000"/>
                </a:solidFill>
              </a:rPr>
              <a:t>ERGEN</a:t>
            </a:r>
            <a:endParaRPr lang="tr-TR" sz="6600" dirty="0">
              <a:solidFill>
                <a:srgbClr val="FF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 rot="8615246">
            <a:off x="7387040" y="1373439"/>
            <a:ext cx="1722793" cy="68175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6866" name="Picture 2" descr="😘😘cute boy😘😘 video 😘😘 - ShareChat - Funny, Romantic, Videos, Shayari,  Quot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214422"/>
            <a:ext cx="4500594" cy="521497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28662" y="285728"/>
            <a:ext cx="207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solidFill>
                  <a:srgbClr val="00B0F0"/>
                </a:solidFill>
              </a:rPr>
              <a:t>ÇOCUK</a:t>
            </a:r>
            <a:endParaRPr lang="tr-TR" sz="4800" dirty="0">
              <a:solidFill>
                <a:srgbClr val="00B0F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3357554" y="10715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6" y="500042"/>
            <a:ext cx="8286808" cy="592935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  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Ergenlikteki en önemli değişmelerin meydana geldiği </a:t>
            </a: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11-14</a:t>
            </a: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yaşlarındaki zaman ise </a:t>
            </a:r>
            <a:r>
              <a:rPr kumimoji="0" lang="tr-TR" sz="4800" b="1" i="0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İlk ergenlik </a:t>
            </a: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adını alır.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tr-TR" sz="4800" dirty="0" smtClean="0"/>
              <a:t>  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Bu dönem </a:t>
            </a:r>
            <a:r>
              <a:rPr kumimoji="0" lang="tr-TR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Altıncı ve Sekizinci </a:t>
            </a:r>
            <a:r>
              <a:rPr kumimoji="0" lang="tr-TR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sınıflar arasına rastlar.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28662" y="1214422"/>
            <a:ext cx="7616825" cy="507209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Dengeli ve uyumlu öğrenci aniden değişir, 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yerine oldukça tedirgin, güç beğenen, çabuk tepki gösteren bir öğrenci</a:t>
            </a:r>
            <a:r>
              <a:rPr kumimoji="0" lang="tr-TR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gelir.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4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Duyguları hızlı iniş ve çıkışlar gösterir. Çabuk sevinir, çabuk üzülür, 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çabuk sinirlenir.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00034" y="990600"/>
            <a:ext cx="8072494" cy="5410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Tepkileri önceden kestirilemez.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 yandan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büyümek için sabırsızlanmakta, öbür yandan çocuksu davranışlar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göstermektedir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Derslere ilgisi azalır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çalışma düzeni bozulur. Buna karşılık istekleri artar.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0034" y="357166"/>
            <a:ext cx="8143932" cy="614366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İlgileri de artar. Geçici heveslere kapılır.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Gürültülü müziğe, süse ve giyime düşkünlüğü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artar.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Aykırı renkler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seçilir.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Bedende önemli değişikliklerin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başlaması karşısında genç, şaşırır, korkuya kapılır. Diğer yandan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karşı cinse gizli bir ilgi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başlar. </a:t>
            </a:r>
            <a:b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tr-T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57158" y="428604"/>
            <a:ext cx="8501122" cy="5929354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Genç kızlar,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ayna karşısında saatler geçirir.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sivilceyle gün boyu uğraşır,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kaygılanır.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Genç erkekler,sürekli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saçıyla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uğraşır.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Kilo, uzun boy, kısa boy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sorun yapılır.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Oburlaşır.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Girip-çıkıp bir şeyler atıştırır.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500042"/>
            <a:ext cx="8056563" cy="578647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Gizliliğe önem verilir.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Oda duvarlarına, defter, kitap gibi özel eşyaların üzerine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film yıldızlarının resimleri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asılır.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Arkadaşlarıyla gizli konuşurlar. Buna karşılık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kardeşlerini kendinden uzak tutmaya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başlar.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857224" y="785794"/>
            <a:ext cx="7269163" cy="514353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Uzun düşler kurulur, günlükler tutulur, 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şiirler karalanır.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Kendisine ait yazıların okunmasına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eşyalarının karıştırılmasına 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şiddetli tepki gösterirler. 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/>
            </a:r>
            <a:b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</a:b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/>
            </a:r>
            <a:b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</a:b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00034" y="714356"/>
            <a:ext cx="8001056" cy="52864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Toplumsal olaylara ilgi artar. Kulaktan dolma, ödünç alınmış fikirler savunulur,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büyüklerle tartışmaya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girer.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Evdeki kuralların çokluğundan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 sıkılığından  yakınır, onları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gereksiz bulur.</a:t>
            </a:r>
          </a:p>
          <a:p>
            <a:pPr marL="274320" marR="0" lvl="0" indent="-27432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57158" y="1066800"/>
            <a:ext cx="8286808" cy="511175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Evde durmak istemez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dönüş saatine aldırmaz.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Büyükleriyle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tartışmaya girer, onlarla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zıtlaşabilir.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Aile içi iletişimi güçlü olmayan evlerde genç,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anne-babadan uzaklaşmaya başlayabilir.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4282" y="500042"/>
            <a:ext cx="8643998" cy="6215106"/>
          </a:xfrm>
          <a:prstGeom prst="rect">
            <a:avLst/>
          </a:prstGeom>
          <a:noFill/>
        </p:spPr>
        <p:txBody>
          <a:bodyPr>
            <a:normAutofit fontScale="32500" lnSpcReduction="20000"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1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Yeni doğan bebeğin gelişimi ilk bir yılda çok hızlı olmaktadır.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endParaRPr kumimoji="0" lang="tr-TR" sz="1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1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 dönemin en önemli karakteristiği bebeğin </a:t>
            </a:r>
            <a:r>
              <a:rPr kumimoji="0" lang="tr-TR" sz="1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yetişkinin yardımı olmadan yaşamını sürdürememesidir.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endParaRPr kumimoji="0" lang="tr-TR" sz="1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kumimoji="0" lang="tr-TR" sz="1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Fiziksel ihtiyaçlarının karşılanması için doğuştan getirdiği bazı reflekslere sahiptirler.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tr-TR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tr-TR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tr-TR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tr-TR" sz="6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tr-TR" sz="6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28596" y="928670"/>
            <a:ext cx="8286808" cy="507209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Bireyin benimseyeceği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dünya görüşünün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temelleri ilk gençlik döneminde atılır.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 dönemde içine girilen çevre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çok önemlidir.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Zararlı alışkanlıklar kazanma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açısından riskli bir dönemdir.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71472" y="1524000"/>
            <a:ext cx="8001056" cy="3886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Ergenlik dönemi her gençte aynı coşkunluğu ve tedirginliği yaratmaz. Bazı gençlerde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çok sakin bir ergenlik çağı yaşanırken, bazılarında çok problemli olabilir.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 txBox="1">
            <a:spLocks noChangeArrowheads="1"/>
          </p:cNvSpPr>
          <p:nvPr/>
        </p:nvSpPr>
        <p:spPr>
          <a:xfrm>
            <a:off x="928662" y="1071546"/>
            <a:ext cx="7286676" cy="3357586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ERGENLİK DÖNEMİ GELİŞİM ÖZELLİKLERİ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AİLE İÇİ İLİŞKİLER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81000"/>
            <a:ext cx="8001000" cy="838200"/>
          </a:xfrm>
          <a:prstGeom prst="rect">
            <a:avLst/>
          </a:prstGeom>
          <a:solidFill>
            <a:srgbClr val="7030A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ZİHİNSEL GELİŞİM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648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Akıl yürütme ve problem çözme yeteneğinin gelişmesi.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Muhakeme yeteneğinin gelişmesi.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Neden-sonuç ilişkisi kurabilme becerisinin gelişmesi.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Empati yapabilme becerisinin gelişmesi.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Soyut yeteneğinin gelişmesi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81000"/>
            <a:ext cx="8001000" cy="838200"/>
          </a:xfrm>
          <a:prstGeom prst="rect">
            <a:avLst/>
          </a:prstGeom>
          <a:solidFill>
            <a:srgbClr val="7030A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FİZİKSEL GELİŞİM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27674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Boy uzaması.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Ağırlık artması.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Kemik gelişimi.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Kasların gelişimi.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Beden oranlarındaki değişimler.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Esas cinsiyet özelliklerinin gelişimi.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81000"/>
            <a:ext cx="8001000" cy="838200"/>
          </a:xfrm>
          <a:prstGeom prst="rect">
            <a:avLst/>
          </a:prstGeom>
          <a:solidFill>
            <a:srgbClr val="7030A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DUYGUSAL GELİŞİM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648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Yalnız kalma isteği.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 akran grubuna ait olma isteği.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Duygusal iniş çıkışlar.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Cinsel kimlik kazanma.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Duygusal ilişkiler ve bağlanma.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İçe kapanıklılık ve karamsarlık.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Öfke ve kıskançlık.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Endişe ve korku.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Kendine güvensizlik.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6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Ben merkezcilik.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81000"/>
            <a:ext cx="8001000" cy="1047736"/>
          </a:xfrm>
          <a:prstGeom prst="rect">
            <a:avLst/>
          </a:prstGeom>
          <a:solidFill>
            <a:srgbClr val="7030A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FİZİKSEL GELİŞİMLE İLGİLİ SORUNLAR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648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Aşırı şişmanlık yada zayıflık.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Hızlı uzama yada uzamama.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Bedenin erken veya geç olgunlaşması.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Cilt problemleri.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Vücut temizliği.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Oransız büyüme ve sakarlık.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Vücudunu beğenmeme.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Vücudu ile çok ilgilenme.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81000"/>
            <a:ext cx="8001000" cy="838200"/>
          </a:xfrm>
          <a:prstGeom prst="rect">
            <a:avLst/>
          </a:prstGeom>
          <a:solidFill>
            <a:srgbClr val="7030A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ZİHİNSEL GELİŞİMLE İLGİLİ SORUNLAR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363379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Ders başarısının düşmesi.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Çalışma isteksizliği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Sorumluluk almaktan kaçma.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Ödev yapmak istememe.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İnançların nedenini sorgulama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81000"/>
            <a:ext cx="8001000" cy="1047736"/>
          </a:xfrm>
          <a:prstGeom prst="rect">
            <a:avLst/>
          </a:prstGeom>
          <a:solidFill>
            <a:srgbClr val="7030A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KİŞİLİK ve DUYGUSAL GELİŞİMLE İLGİLİ SORUNLAR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42910" y="1857364"/>
            <a:ext cx="7772400" cy="392909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sng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Yalnız kalma isteği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Can sıkıntısı ve huzursuzluk.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Duygusal patlamalar.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Kendine güvensizlik ve içe kapanıklılık.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Hayal kurma.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81000"/>
            <a:ext cx="8001000" cy="838200"/>
          </a:xfrm>
          <a:prstGeom prst="rect">
            <a:avLst/>
          </a:prstGeom>
          <a:solidFill>
            <a:srgbClr val="7030A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AİLE İLİŞKİLERİ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14348" y="2071678"/>
            <a:ext cx="7772400" cy="370523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Ergenlerin bu dönemde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ailelerine olan </a:t>
            </a:r>
            <a:r>
              <a:rPr kumimoji="0" lang="tr-TR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bağımlılıkları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azalır.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Ailesinin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en ufak bir eleştirisine büyük tepkiler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verir. Kendine yöneltilen eleştirileri kabul etmez, sürekli eleştirmeyi sever.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57158" y="857232"/>
            <a:ext cx="8389968" cy="5157811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İlk yılda bebeğin uyku, beslenme, temizlik ,  şefkat ,ihtiyacının düzenli ve  yeterli karşılanması önemlidir.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Bunlar </a:t>
            </a: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sevgiyle</a:t>
            </a:r>
            <a:r>
              <a:rPr kumimoji="0" lang="tr-T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yapılmazsa çocukta </a:t>
            </a:r>
            <a:r>
              <a:rPr kumimoji="0" lang="tr-TR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güven duygusu </a:t>
            </a:r>
            <a:r>
              <a:rPr kumimoji="0" lang="tr-T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gelişimez.</a:t>
            </a:r>
            <a:endParaRPr kumimoji="0" lang="tr-T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5800" y="1295400"/>
            <a:ext cx="7772400" cy="456249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Anne babasının beğenileriyle alay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eder.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Hiçbir şeyi beğenmez, sürekli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şikayet edecek bir şeyler bulurlar.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4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Aileyle fikir bazında çatışma ,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isyankar tutum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bu dönemde artar.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1" i="0" u="none" strike="noStrike" kern="1200" cap="none" spc="0" normalizeH="0" baseline="0" noProof="0" dirty="0" smtClean="0">
              <a:ln>
                <a:noFill/>
              </a:ln>
              <a:solidFill>
                <a:srgbClr val="CC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71472" y="642918"/>
            <a:ext cx="8286808" cy="578647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Anne babasının düşüncelerini eskimiş bulur. </a:t>
            </a:r>
            <a:r>
              <a:rPr kumimoji="0" lang="tr-TR" sz="36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Onlardan öğrenecek hiçbir şeyi kalmamış sanır.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endParaRPr kumimoji="0" lang="tr-TR" sz="3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Ergen</a:t>
            </a:r>
            <a:r>
              <a:rPr kumimoji="0" lang="tr-TR" sz="3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: “ben on beş yaşımda babamın hiçbir şey bilmediğini zannederdim,yirmi beş yaşıma geldiğimde babamın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yılda ne kadar çok şey öğrendiğine </a:t>
            </a:r>
            <a:r>
              <a:rPr kumimoji="0" lang="tr-TR" sz="3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şaşırdım” .</a:t>
            </a:r>
            <a:endParaRPr kumimoji="0" lang="tr-TR" sz="360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8596" y="142852"/>
            <a:ext cx="8001000" cy="838200"/>
          </a:xfrm>
          <a:prstGeom prst="rect">
            <a:avLst/>
          </a:prstGeom>
          <a:solidFill>
            <a:srgbClr val="7030A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ARKADAŞLIK İLİŞKİLERİ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57158" y="928670"/>
            <a:ext cx="8358246" cy="550072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Her ergen bir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arkadaş grubunda olmak ister.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Erkeklerin kurdukları gruplar daha kalabalıktır, ilişkiler yüzeyseldir.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Kızlardan oluşan gruplar daha küçüktür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ilişkiler ise daha sıkıdır.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Ailesi içinde </a:t>
            </a:r>
            <a:r>
              <a:rPr kumimoji="0" lang="tr-TR" sz="3600" b="1" i="0" u="sng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geçimsizlik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ve </a:t>
            </a:r>
            <a:r>
              <a:rPr kumimoji="0" lang="tr-TR" sz="3600" b="1" i="0" u="sng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dengesizlik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olan ergenlerde,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bir </a:t>
            </a:r>
            <a:r>
              <a:rPr kumimoji="0" lang="tr-TR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baskı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hakim ise masum arkadaş grupları yerine </a:t>
            </a:r>
            <a:r>
              <a:rPr kumimoji="0" lang="tr-TR" sz="6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çeteye</a:t>
            </a:r>
            <a:r>
              <a:rPr kumimoji="0" lang="tr-TR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yönelir.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381000"/>
            <a:ext cx="8001000" cy="838200"/>
          </a:xfrm>
          <a:prstGeom prst="rect">
            <a:avLst/>
          </a:prstGeom>
          <a:solidFill>
            <a:srgbClr val="7030A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KIZ ERKEK İLİŞKİLERİ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57158" y="1285860"/>
            <a:ext cx="8501122" cy="521497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54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Ergenliğin </a:t>
            </a:r>
            <a:r>
              <a:rPr kumimoji="0" lang="tr-T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ortalarına doğru</a:t>
            </a:r>
            <a:r>
              <a:rPr kumimoji="0" lang="tr-TR" sz="54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, karşı cinse olan ilgi artar.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54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Ergen, </a:t>
            </a:r>
            <a:r>
              <a:rPr kumimoji="0" lang="tr-T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+mn-lt"/>
                <a:ea typeface="+mn-ea"/>
                <a:cs typeface="+mn-cs"/>
              </a:rPr>
              <a:t>karşı cinsin ilgisini çekebilmek </a:t>
            </a:r>
            <a:r>
              <a:rPr kumimoji="0" lang="tr-TR" sz="540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için giyim kuşamına dikkat eder.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42853"/>
            <a:ext cx="87154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Bireyin kendini tanıması ve gelecekteki hayatını şekillendirmesi adına önemli bir evredir. </a:t>
            </a:r>
            <a:r>
              <a:rPr lang="tr-TR" sz="2400" b="1" u="sng" dirty="0" smtClean="0">
                <a:solidFill>
                  <a:srgbClr val="FF0000"/>
                </a:solidFill>
              </a:rPr>
              <a:t>Gençler bu evreyi sağlıklı tamamlamak için önceki evrelerden muhakkak sağlıklı geçmiş olmalıdır.</a:t>
            </a:r>
            <a:r>
              <a:rPr lang="tr-TR" sz="2400" u="sng" dirty="0" smtClean="0">
                <a:solidFill>
                  <a:srgbClr val="FF0000"/>
                </a:solidFill>
              </a:rPr>
              <a:t> </a:t>
            </a:r>
          </a:p>
          <a:p>
            <a:endParaRPr lang="tr-TR" sz="2400" dirty="0" smtClean="0"/>
          </a:p>
          <a:p>
            <a:r>
              <a:rPr lang="tr-TR" sz="2400" dirty="0" smtClean="0"/>
              <a:t>Aksi durumlarda alkol, nikotin ve daha kötü alışkanlıklar, </a:t>
            </a:r>
            <a:r>
              <a:rPr lang="tr-TR" sz="3600" u="sng" dirty="0" smtClean="0">
                <a:solidFill>
                  <a:srgbClr val="FF0000"/>
                </a:solidFill>
              </a:rPr>
              <a:t>suç işleme </a:t>
            </a:r>
            <a:r>
              <a:rPr lang="tr-TR" sz="2400" dirty="0" smtClean="0"/>
              <a:t>eğilimleri, suni itibar çalışmaları ve benzeri olumsuz davranışlar kişide kalıcı olabilmektedir. </a:t>
            </a:r>
          </a:p>
          <a:p>
            <a:endParaRPr lang="tr-TR" sz="2400" dirty="0" smtClean="0"/>
          </a:p>
          <a:p>
            <a:r>
              <a:rPr lang="tr-TR" sz="2400" dirty="0" smtClean="0"/>
              <a:t>Çevrenizde küçük bir araştırma yaparsanız </a:t>
            </a:r>
            <a:r>
              <a:rPr lang="tr-TR" sz="2400" b="1" u="sng" dirty="0" smtClean="0"/>
              <a:t>sigara bağımlılarının büyük bir kısmı ergen yaşlarda başlamış </a:t>
            </a:r>
            <a:r>
              <a:rPr lang="tr-TR" sz="2400" dirty="0" smtClean="0"/>
              <a:t>ve muhtemelen şuan pişmanlık duyduğu halde bırakamayan kişilerdir. </a:t>
            </a:r>
          </a:p>
          <a:p>
            <a:endParaRPr lang="tr-TR" sz="2400" dirty="0" smtClean="0"/>
          </a:p>
          <a:p>
            <a:r>
              <a:rPr lang="tr-TR" sz="2400" dirty="0" smtClean="0"/>
              <a:t>Ergenlikte kendisini sigara kullanmaya özendiren duygu ise kimlik arayışı olabilir. Çocuklarınızın böyle problemlerle başa çıkabilmesini istiyorsanız </a:t>
            </a:r>
            <a:r>
              <a:rPr lang="tr-TR" sz="2400" b="1" dirty="0" smtClean="0">
                <a:solidFill>
                  <a:srgbClr val="FF0000"/>
                </a:solidFill>
              </a:rPr>
              <a:t>onların </a:t>
            </a:r>
            <a:r>
              <a:rPr lang="tr-TR" sz="2400" b="1" u="sng" dirty="0" smtClean="0">
                <a:solidFill>
                  <a:srgbClr val="FF0000"/>
                </a:solidFill>
              </a:rPr>
              <a:t>ergenlik dönemine kadar  </a:t>
            </a:r>
            <a:r>
              <a:rPr lang="tr-TR" sz="2400" b="1" dirty="0" smtClean="0">
                <a:solidFill>
                  <a:srgbClr val="FF0000"/>
                </a:solidFill>
              </a:rPr>
              <a:t>sağlıklı ruh halleriyle gelişimlerine yardımcı olmanız (bilinçli olmanız) gerekmektedir.</a:t>
            </a:r>
            <a:endParaRPr lang="tr-TR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785786" y="1643050"/>
            <a:ext cx="7786742" cy="2143140"/>
          </a:xfrm>
          <a:prstGeom prst="rect">
            <a:avLst/>
          </a:prstGeom>
          <a:solidFill>
            <a:srgbClr val="002060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tr-TR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ANNE-BABA NELER YAPABİLİR</a:t>
            </a:r>
            <a:endParaRPr kumimoji="0" lang="tr-TR" sz="6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Dikdörtgen"/>
          <p:cNvSpPr/>
          <p:nvPr/>
        </p:nvSpPr>
        <p:spPr>
          <a:xfrm>
            <a:off x="714348" y="1214422"/>
            <a:ext cx="8001056" cy="3913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r>
              <a:rPr lang="tr-TR" sz="4800" b="1" dirty="0" smtClean="0"/>
              <a:t>Bu </a:t>
            </a:r>
            <a:r>
              <a:rPr lang="tr-TR" sz="4800" b="1" dirty="0"/>
              <a:t>dönemde aileye büyük bir görev düşer. </a:t>
            </a:r>
            <a:endParaRPr lang="tr-TR" sz="4800" b="1" dirty="0" smtClean="0"/>
          </a:p>
          <a:p>
            <a:pPr algn="ctr">
              <a:spcBef>
                <a:spcPts val="500"/>
              </a:spcBef>
              <a:spcAft>
                <a:spcPts val="500"/>
              </a:spcAft>
              <a:defRPr/>
            </a:pPr>
            <a:r>
              <a:rPr lang="tr-TR" sz="4800" b="1" dirty="0" smtClean="0"/>
              <a:t>Aile </a:t>
            </a:r>
            <a:r>
              <a:rPr lang="tr-TR" sz="4800" b="1" dirty="0">
                <a:solidFill>
                  <a:srgbClr val="FF0000"/>
                </a:solidFill>
              </a:rPr>
              <a:t>bu sürecin bir süre sonra geçeceğini bilmeli </a:t>
            </a:r>
            <a:r>
              <a:rPr lang="tr-TR" sz="4800" b="1" dirty="0"/>
              <a:t>ve </a:t>
            </a:r>
            <a:r>
              <a:rPr lang="tr-TR" sz="4800" b="1" u="sng" dirty="0">
                <a:solidFill>
                  <a:srgbClr val="FF0000"/>
                </a:solidFill>
              </a:rPr>
              <a:t>sabırlı </a:t>
            </a:r>
            <a:r>
              <a:rPr lang="tr-TR" sz="4800" b="1" dirty="0" smtClean="0"/>
              <a:t>davranmalıdır.</a:t>
            </a:r>
            <a:endParaRPr lang="tr-TR" sz="4800" b="1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42910" y="642918"/>
            <a:ext cx="7772400" cy="52864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Dinleyin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yargılamayın.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Açık ve saydam olun.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Onun önem verdiği şeylere 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siz de önem verin.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Koşulsuz sevin 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ve kabul edin.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Sevdiğinizi belli edin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71472" y="500042"/>
            <a:ext cx="7772400" cy="585791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Değer verin ve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onun bir birey olduğunu unutmayın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Sosyal etkinliklere </a:t>
            </a: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katılmasını teşvik edin.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Gerektiğinde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özür dileyin.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Tutarlı disiplin uygulayın.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Beklentilerinizi düşürün ve açıklayın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42910" y="928670"/>
            <a:ext cx="8143932" cy="557216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Başkaları ile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kıyaslamayın.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“Sana söylemiştim,…” demekten kaçının.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Onlara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saygılı bir dille hitap edin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Unutmayın çocuğunuza siz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örnek oluyorsunuz.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Çocuğunuzun gelecekle ilgili planlarına ilgi gösterin. Ancak onu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sizin fikirlerinizi kabul etmeye zorlamayın.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8" y="928670"/>
            <a:ext cx="8293100" cy="4953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Bu dönemde çocuğu koruma düşüncesiyle çok müdahale etmek, durdurmak, dokunmasına, becerilerini denemesine fırsat vermemek ve engelleyici olmak hem çocuğun </a:t>
            </a: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kendine güvenmesine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olumsuz etki eder hem de becerileri gelişemez ve bu nedenle de </a:t>
            </a:r>
            <a:r>
              <a:rPr kumimoji="0" lang="tr-TR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bağımlı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hissetme olasılığı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artar.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85720" y="357166"/>
            <a:ext cx="8572560" cy="614364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Yaşına uygun ve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uygulayabileceğiniz kurallar koyun.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Ailede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alınan kararlara katılmasını </a:t>
            </a: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sağlayın.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Sorumluluk verin</a:t>
            </a: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Başarısızlıklarını değil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başarılarını görün.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Duygularını yaşamasına </a:t>
            </a: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izin verin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28596" y="714356"/>
            <a:ext cx="8429684" cy="557216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Onlara </a:t>
            </a:r>
            <a:r>
              <a:rPr kumimoji="0" 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yetişkin gibi </a:t>
            </a: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davranın.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Gençler bir yandan </a:t>
            </a:r>
            <a:r>
              <a:rPr kumimoji="0" lang="tr-TR" sz="48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isyankar ve otoriteye karşı tutumlarını sürdürürken öte yandan anne-babanın destek, ilgi ve sevgisine ihtiyaç duyarlar.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Ve en önemlisi; </a:t>
            </a:r>
            <a:r>
              <a:rPr kumimoji="0" lang="tr-TR" sz="4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ONA ZAMAN AYIRIN!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20"/>
          <p:cNvSpPr txBox="1"/>
          <p:nvPr/>
        </p:nvSpPr>
        <p:spPr>
          <a:xfrm>
            <a:off x="1071538" y="2571744"/>
            <a:ext cx="728667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sz="7200" b="1" dirty="0" smtClean="0">
                <a:solidFill>
                  <a:srgbClr val="002060"/>
                </a:solidFill>
              </a:rPr>
              <a:t>TEŞEKKÜR EDERİM</a:t>
            </a:r>
            <a:endParaRPr lang="tr-TR" sz="7200" b="1" dirty="0">
              <a:solidFill>
                <a:srgbClr val="002060"/>
              </a:solidFill>
            </a:endParaRPr>
          </a:p>
        </p:txBody>
      </p:sp>
      <p:sp>
        <p:nvSpPr>
          <p:cNvPr id="3" name="Metin kutusu 120"/>
          <p:cNvSpPr txBox="1"/>
          <p:nvPr/>
        </p:nvSpPr>
        <p:spPr>
          <a:xfrm>
            <a:off x="214282" y="6286520"/>
            <a:ext cx="357190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tr-TR" sz="1200" b="1" dirty="0" smtClean="0">
                <a:solidFill>
                  <a:srgbClr val="002060"/>
                </a:solidFill>
              </a:rPr>
              <a:t>Kaynaklar:slide player,</a:t>
            </a:r>
            <a:r>
              <a:rPr lang="tr-TR" sz="1200" dirty="0" smtClean="0"/>
              <a:t> </a:t>
            </a:r>
            <a:r>
              <a:rPr lang="tr-TR" sz="1000" b="1" dirty="0" smtClean="0"/>
              <a:t>Makbule ÇELİK, </a:t>
            </a:r>
            <a:r>
              <a:rPr lang="tr-TR" sz="1200" b="1" dirty="0" smtClean="0">
                <a:solidFill>
                  <a:srgbClr val="002060"/>
                </a:solidFill>
              </a:rPr>
              <a:t>internet siteleri</a:t>
            </a:r>
            <a:endParaRPr lang="tr-TR" sz="1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857224" y="1000108"/>
            <a:ext cx="7543800" cy="4786346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 dönemde çocuğun huzurlu ve mutlu olduğunun en önemli göstergesi 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kendisine yanaşan yetişkinlerle </a:t>
            </a:r>
            <a:r>
              <a:rPr kumimoji="0" lang="tr-TR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iletişime girmesi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 onlarla tedirgin olmadan oynayabilmesidir.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7158" y="1571612"/>
            <a:ext cx="8429684" cy="4214842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3 yaş civarındaki çocuklar artık kendi öz bakımlarını karşılayabilecek bir çok beceriye sahiptirler(yemek yemek, giyinmek soyunmak, temizlik gibi ).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Kendilerine söylenenleri anlayabilirler.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428596" y="1357298"/>
            <a:ext cx="8215370" cy="4357718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İsteklerini belirtecek ve sosyal ilişki kurabilecek </a:t>
            </a:r>
            <a:r>
              <a:rPr kumimoji="0" 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dil gelişimi düzeyine 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sahiptirler.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tr-T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Çocuk sosyal bir grubun parçası olmaya hazır bir yaştadır.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1652</Words>
  <Application>Microsoft Office PowerPoint</Application>
  <PresentationFormat>On-screen Show (4:3)</PresentationFormat>
  <Paragraphs>266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NEDİR BU ERGENLİK?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    ERGENLİK NEDİR?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NEDİR BU ERGENLİK? </dc:title>
  <dc:creator>Windows User</dc:creator>
  <cp:lastModifiedBy>Windows User</cp:lastModifiedBy>
  <cp:revision>229</cp:revision>
  <dcterms:created xsi:type="dcterms:W3CDTF">2021-01-05T12:17:15Z</dcterms:created>
  <dcterms:modified xsi:type="dcterms:W3CDTF">2021-01-08T14:25:34Z</dcterms:modified>
</cp:coreProperties>
</file>